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74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75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ir vinković" initials="dv" lastIdx="1" clrIdx="0">
    <p:extLst>
      <p:ext uri="{19B8F6BF-5375-455C-9EA6-DF929625EA0E}">
        <p15:presenceInfo xmlns:p15="http://schemas.microsoft.com/office/powerpoint/2012/main" userId="518751a4d9fe644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41394"/>
            <a:ext cx="9144000" cy="1655763"/>
          </a:xfrm>
        </p:spPr>
        <p:txBody>
          <a:bodyPr>
            <a:normAutofit fontScale="90000"/>
          </a:bodyPr>
          <a:lstStyle/>
          <a:p>
            <a:br>
              <a:rPr lang="hr-HR" sz="7200" b="1" dirty="0"/>
            </a:br>
            <a:r>
              <a:rPr lang="hr-HR" sz="7200" b="1" dirty="0">
                <a:latin typeface="+mn-lt"/>
              </a:rPr>
              <a:t>Život na europskom Sredozemlju</a:t>
            </a:r>
            <a:endParaRPr lang="x-none" sz="7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60BFDB-3903-4273-A837-1E1602F3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13" y="1599246"/>
            <a:ext cx="3932237" cy="405836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Gospodarstvo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9B7AC6F-5621-43DE-8628-13C4F013F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1920" y="2699534"/>
            <a:ext cx="5913120" cy="376757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velike razlike razvijenosti unutar pojedinih država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Albanija je najsiromašnija država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brži razvoj potaknut je ulaskom u međunarodne integracije</a:t>
            </a:r>
          </a:p>
          <a:p>
            <a:pPr algn="ctr"/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Koje su države Južne Europe članice    Europske unije?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6146" name="Picture 2" descr="Poverty, Slum, Poor, Child, Street, Residential">
            <a:extLst>
              <a:ext uri="{FF2B5EF4-FFF2-40B4-BE49-F238E27FC236}">
                <a16:creationId xmlns:a16="http://schemas.microsoft.com/office/drawing/2014/main" id="{DA77D498-949D-402F-8901-ADA800C3EA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15" y="1749988"/>
            <a:ext cx="3537843" cy="4717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F4C9F22E-6F6B-4EE8-B26A-BBAED58355B1}"/>
              </a:ext>
            </a:extLst>
          </p:cNvPr>
          <p:cNvSpPr txBox="1"/>
          <p:nvPr/>
        </p:nvSpPr>
        <p:spPr>
          <a:xfrm>
            <a:off x="882955" y="6497593"/>
            <a:ext cx="2844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Siromašna četvrt u Tirani</a:t>
            </a:r>
          </a:p>
        </p:txBody>
      </p:sp>
    </p:spTree>
    <p:extLst>
      <p:ext uri="{BB962C8B-B14F-4D97-AF65-F5344CB8AC3E}">
        <p14:creationId xmlns:p14="http://schemas.microsoft.com/office/powerpoint/2010/main" val="313857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18D0C1-A6D2-42BB-B117-8B888B50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8" y="1462534"/>
            <a:ext cx="3932237" cy="462396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Poljoprivreda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421FAC-256C-48B0-BF55-2D6016D86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836" y="2308223"/>
            <a:ext cx="5737163" cy="380528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iznimno težak prostor za razvoj poljoprivrede</a:t>
            </a:r>
          </a:p>
          <a:p>
            <a:pPr algn="ctr"/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Razmisli zašto?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izgradnja suhozida- zidovi bez vezivnog materijala nastali uklanjanjem kamena iz obradivih površina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Masline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Agrumi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Vinova loza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Stočarstvo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7170" name="Picture 2" descr="Mallorca, Landscape, Stone Wall, Drywall">
            <a:extLst>
              <a:ext uri="{FF2B5EF4-FFF2-40B4-BE49-F238E27FC236}">
                <a16:creationId xmlns:a16="http://schemas.microsoft.com/office/drawing/2014/main" id="{B5CCF8EB-38F1-49E0-ACC5-71F00000EE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282" y="2031066"/>
            <a:ext cx="4613106" cy="3075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Lemon, Lemon Tree, Tree, Fruit">
            <a:extLst>
              <a:ext uri="{FF2B5EF4-FFF2-40B4-BE49-F238E27FC236}">
                <a16:creationId xmlns:a16="http://schemas.microsoft.com/office/drawing/2014/main" id="{18184409-FE0F-48F6-8848-C4AEC2F20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60" y="1949518"/>
            <a:ext cx="4857750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Wine, Wijnstruik, Grape, White, Red">
            <a:extLst>
              <a:ext uri="{FF2B5EF4-FFF2-40B4-BE49-F238E27FC236}">
                <a16:creationId xmlns:a16="http://schemas.microsoft.com/office/drawing/2014/main" id="{45AFC485-AA4D-4F53-9303-9902D958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421" y="1867970"/>
            <a:ext cx="5153325" cy="343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6" name="Picture 8" descr="Extremadura, Spain, Sheep, Encina">
            <a:extLst>
              <a:ext uri="{FF2B5EF4-FFF2-40B4-BE49-F238E27FC236}">
                <a16:creationId xmlns:a16="http://schemas.microsoft.com/office/drawing/2014/main" id="{1FDB22AC-D33B-43E3-87C2-78FFA381D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583" y="1699098"/>
            <a:ext cx="5530999" cy="441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81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7BDEF7-B757-4C71-9841-0C7B5A32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087" y="1457875"/>
            <a:ext cx="3932237" cy="490677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Ribarstvo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8B89A3B-192D-4EEF-BB2C-9321B50C9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13263"/>
            <a:ext cx="4727892" cy="36827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prostor oduvijek usmjeren na more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Sredozemlje je bogato brojnim vrstama ribe, ali ih nema u dovoljnim količinama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Marikultura- uzgoj riba i drugih morskih organizama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brojne solane</a:t>
            </a:r>
          </a:p>
          <a:p>
            <a:pPr algn="ctr"/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Kolika je prosječna slanost Jadranskog mora?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59F07EA-E938-454A-8947-9972BF3F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322" y="4207385"/>
            <a:ext cx="3871562" cy="2581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6A0AE60-C801-4F02-8E3F-FA7B81A8E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019" y="1260102"/>
            <a:ext cx="4034904" cy="2685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40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D0BF92-CD81-4A0E-A61B-168ED85A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748" y="1724622"/>
            <a:ext cx="3932237" cy="566091"/>
          </a:xfrm>
        </p:spPr>
        <p:txBody>
          <a:bodyPr>
            <a:normAutofit fontScale="90000"/>
          </a:bodyPr>
          <a:lstStyle/>
          <a:p>
            <a:r>
              <a:rPr lang="hr-HR" sz="4900" dirty="0">
                <a:latin typeface="+mn-lt"/>
              </a:rPr>
              <a:t>Industrija</a:t>
            </a:r>
            <a:br>
              <a:rPr lang="hr-HR" dirty="0"/>
            </a:br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8A20313-C0A0-475A-8499-DC0D3992D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75193"/>
            <a:ext cx="6841172" cy="380528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većina prostora je siromašna rudama i fosilnim gorivima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razvoj industrije vezan je za HE te uvoz nafte i plina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u novije doba razvijaju se i ostali obnovljivi izvori energije (sunčeve i vjetroelektrane)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zbog uvoza sirovina mnogi su industrijski pogoni smješteni u lukama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razvijena automobilska, petrokemijska i kemijska industrija, brodogradnja i proizvodnja strojeva</a:t>
            </a:r>
          </a:p>
        </p:txBody>
      </p:sp>
      <p:pic>
        <p:nvPicPr>
          <p:cNvPr id="8194" name="Picture 2" descr="Car, Transparent Background, Fiat">
            <a:extLst>
              <a:ext uri="{FF2B5EF4-FFF2-40B4-BE49-F238E27FC236}">
                <a16:creationId xmlns:a16="http://schemas.microsoft.com/office/drawing/2014/main" id="{43990B51-58A9-4B12-BC63-0A63C101E1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5" y="3619500"/>
            <a:ext cx="43148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7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19E898-5C04-482B-9782-539BF257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588" y="1617785"/>
            <a:ext cx="3932237" cy="396409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Pomorstvo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8547E3C-CB59-47D0-9A0A-B29581F16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4108" y="2877794"/>
            <a:ext cx="5246052" cy="37770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pomorstvo je razvijeno od pamtivijeka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plovidba Sredozemljem omogućila je razmjenu proizvoda među stanovnicima triju kontinenata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danas je Grčka među vodećim brodovlasničkim državama svijeta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9218" name="Picture 2" descr="Ship, Cargo, Vessel, Container, Industry">
            <a:extLst>
              <a:ext uri="{FF2B5EF4-FFF2-40B4-BE49-F238E27FC236}">
                <a16:creationId xmlns:a16="http://schemas.microsoft.com/office/drawing/2014/main" id="{217D7512-CA10-4DC6-A9D2-21F26144A9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374600"/>
            <a:ext cx="5151438" cy="35383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51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5B5649-7E77-4BA4-8186-25C1691C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13" y="1769033"/>
            <a:ext cx="3932237" cy="720167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Turizam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10BB4AC-C348-43BD-8FE0-662575029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613" y="2633785"/>
            <a:ext cx="4955707" cy="40602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prirodni preduvjeti za razvoj turizma- Sredozemno more i klima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brojni su i društveni preduvjeti (kulturno-povijesni spomenici)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Andora, San Marino i Malta glavni prihod ostvaruju od turizma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10242" name="Picture 2" descr="View, Sea, Beach, Rocks, Sun, Water">
            <a:extLst>
              <a:ext uri="{FF2B5EF4-FFF2-40B4-BE49-F238E27FC236}">
                <a16:creationId xmlns:a16="http://schemas.microsoft.com/office/drawing/2014/main" id="{79D58A53-4944-48AB-B5F8-4CAA778C03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1954209"/>
            <a:ext cx="6041390" cy="4019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35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2B176E-4CFB-4313-99C7-1D2C79E40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9058356" cy="707494"/>
          </a:xfrm>
        </p:spPr>
        <p:txBody>
          <a:bodyPr>
            <a:normAutofit/>
          </a:bodyPr>
          <a:lstStyle/>
          <a:p>
            <a:pPr algn="ctr"/>
            <a:r>
              <a:rPr lang="hr-HR" sz="4400" dirty="0">
                <a:latin typeface="+mn-lt"/>
              </a:rPr>
              <a:t>Ponavljanje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27E5139-4B10-4018-A7D3-643D39041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7760" y="2828042"/>
            <a:ext cx="10368682" cy="3465922"/>
          </a:xfrm>
        </p:spPr>
        <p:txBody>
          <a:bodyPr>
            <a:noAutofit/>
          </a:bodyPr>
          <a:lstStyle/>
          <a:p>
            <a:r>
              <a:rPr lang="hr-HR" sz="2200" dirty="0"/>
              <a:t>1. Navedi obilježja sredozemnog kulturno- civilizacijskog kruga.</a:t>
            </a:r>
          </a:p>
          <a:p>
            <a:r>
              <a:rPr lang="hr-HR" sz="2200" dirty="0"/>
              <a:t>2. </a:t>
            </a:r>
            <a:r>
              <a:rPr lang="hr-HR" sz="2200"/>
              <a:t>Opiši izgled gradova </a:t>
            </a:r>
            <a:r>
              <a:rPr lang="hr-HR" sz="2200" dirty="0"/>
              <a:t>ovog prostora?</a:t>
            </a:r>
          </a:p>
          <a:p>
            <a:r>
              <a:rPr lang="hr-HR" sz="2200" dirty="0"/>
              <a:t>3. Objasni prirodno i prostorno kretanje stanovništva.</a:t>
            </a:r>
          </a:p>
          <a:p>
            <a:r>
              <a:rPr lang="hr-HR" sz="2200" dirty="0"/>
              <a:t>4. Koja skupina jezika prevladava? </a:t>
            </a:r>
          </a:p>
          <a:p>
            <a:r>
              <a:rPr lang="hr-HR" sz="2200" dirty="0"/>
              <a:t>5. Nabroji zastupljene vjere i pisma.</a:t>
            </a:r>
          </a:p>
          <a:p>
            <a:r>
              <a:rPr lang="hr-HR" sz="2200" dirty="0"/>
              <a:t>6. Koja su obilježja gospodarstva? Navedi najvažnije djelatnosti.</a:t>
            </a:r>
          </a:p>
        </p:txBody>
      </p:sp>
    </p:spTree>
    <p:extLst>
      <p:ext uri="{BB962C8B-B14F-4D97-AF65-F5344CB8AC3E}">
        <p14:creationId xmlns:p14="http://schemas.microsoft.com/office/powerpoint/2010/main" val="3732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ECFD973A-B4B8-4093-B919-01DD7A1A8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Izradio: Damir Vinković, prof.</a:t>
            </a:r>
          </a:p>
        </p:txBody>
      </p:sp>
    </p:spTree>
    <p:extLst>
      <p:ext uri="{BB962C8B-B14F-4D97-AF65-F5344CB8AC3E}">
        <p14:creationId xmlns:p14="http://schemas.microsoft.com/office/powerpoint/2010/main" val="329704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614" y="1750633"/>
            <a:ext cx="9732579" cy="972731"/>
          </a:xfrm>
        </p:spPr>
        <p:txBody>
          <a:bodyPr>
            <a:normAutofit/>
          </a:bodyPr>
          <a:lstStyle/>
          <a:p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Nakon današnjeg sata moći ćete…</a:t>
            </a:r>
            <a:endParaRPr lang="x-none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42D4AA-635D-4085-9E75-B79353C5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4207" y="2915435"/>
            <a:ext cx="9144000" cy="1402448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dirty="0"/>
              <a:t>Opisati i usporediti geografske posebnosti europskih regija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dirty="0"/>
              <a:t>Objasniti prilagodbu čovjeka životu na mediteranskom kršu i opisati specifičnosti mediteranskoga kulturno – civilizacijskog kruga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dirty="0"/>
              <a:t>Analizirati gospodarsku važnost turizma i utjecaj na preobrazbu prostora u državama Južne Europe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4940902" cy="171156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r-HR" dirty="0">
                <a:latin typeface="+mn-lt"/>
              </a:rPr>
              <a:t>Prisjetimo se:</a:t>
            </a:r>
            <a:br>
              <a:rPr lang="hr-HR" dirty="0">
                <a:latin typeface="+mn-lt"/>
              </a:rPr>
            </a:br>
            <a:br>
              <a:rPr lang="hr-HR" dirty="0">
                <a:latin typeface="+mn-lt"/>
              </a:rPr>
            </a:br>
            <a:endParaRPr lang="x-none" dirty="0">
              <a:latin typeface="+mn-lt"/>
            </a:endParaRPr>
          </a:p>
        </p:txBody>
      </p:sp>
      <p:grpSp>
        <p:nvGrpSpPr>
          <p:cNvPr id="5" name="object 6">
            <a:extLst>
              <a:ext uri="{FF2B5EF4-FFF2-40B4-BE49-F238E27FC236}">
                <a16:creationId xmlns:a16="http://schemas.microsoft.com/office/drawing/2014/main" id="{B148AFFB-3AD4-41C8-90F2-612A7EE0F33C}"/>
              </a:ext>
            </a:extLst>
          </p:cNvPr>
          <p:cNvGrpSpPr/>
          <p:nvPr/>
        </p:nvGrpSpPr>
        <p:grpSpPr>
          <a:xfrm>
            <a:off x="7193675" y="2017822"/>
            <a:ext cx="4572876" cy="4173415"/>
            <a:chOff x="3687178" y="5672353"/>
            <a:chExt cx="2974975" cy="323786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3B1C9161-8881-4681-9160-7D1510F6911F}"/>
                </a:ext>
              </a:extLst>
            </p:cNvPr>
            <p:cNvSpPr/>
            <p:nvPr/>
          </p:nvSpPr>
          <p:spPr>
            <a:xfrm>
              <a:off x="4851158" y="8777452"/>
              <a:ext cx="184785" cy="111125"/>
            </a:xfrm>
            <a:custGeom>
              <a:avLst/>
              <a:gdLst/>
              <a:ahLst/>
              <a:cxnLst/>
              <a:rect l="l" t="t" r="r" b="b"/>
              <a:pathLst>
                <a:path w="184785" h="111125">
                  <a:moveTo>
                    <a:pt x="184340" y="0"/>
                  </a:moveTo>
                  <a:lnTo>
                    <a:pt x="0" y="0"/>
                  </a:lnTo>
                  <a:lnTo>
                    <a:pt x="0" y="110604"/>
                  </a:lnTo>
                  <a:lnTo>
                    <a:pt x="184340" y="110604"/>
                  </a:lnTo>
                  <a:lnTo>
                    <a:pt x="184340" y="0"/>
                  </a:lnTo>
                  <a:close/>
                </a:path>
              </a:pathLst>
            </a:custGeom>
            <a:solidFill>
              <a:srgbClr val="C979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E76C7B46-1B61-4AD6-965D-04F0E035D275}"/>
                </a:ext>
              </a:extLst>
            </p:cNvPr>
            <p:cNvSpPr/>
            <p:nvPr/>
          </p:nvSpPr>
          <p:spPr>
            <a:xfrm>
              <a:off x="4851163" y="8777457"/>
              <a:ext cx="184785" cy="111125"/>
            </a:xfrm>
            <a:custGeom>
              <a:avLst/>
              <a:gdLst/>
              <a:ahLst/>
              <a:cxnLst/>
              <a:rect l="l" t="t" r="r" b="b"/>
              <a:pathLst>
                <a:path w="184785" h="111125">
                  <a:moveTo>
                    <a:pt x="184340" y="110604"/>
                  </a:moveTo>
                  <a:lnTo>
                    <a:pt x="0" y="110604"/>
                  </a:lnTo>
                  <a:lnTo>
                    <a:pt x="0" y="0"/>
                  </a:lnTo>
                  <a:lnTo>
                    <a:pt x="184340" y="0"/>
                  </a:lnTo>
                  <a:lnTo>
                    <a:pt x="184340" y="110604"/>
                  </a:lnTo>
                  <a:close/>
                </a:path>
              </a:pathLst>
            </a:custGeom>
            <a:ln w="5524">
              <a:solidFill>
                <a:srgbClr val="1111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FD68EB1C-D683-446B-83EA-B7553AD68FAC}"/>
                </a:ext>
              </a:extLst>
            </p:cNvPr>
            <p:cNvSpPr/>
            <p:nvPr/>
          </p:nvSpPr>
          <p:spPr>
            <a:xfrm>
              <a:off x="5110010" y="8792450"/>
              <a:ext cx="483234" cy="90805"/>
            </a:xfrm>
            <a:custGeom>
              <a:avLst/>
              <a:gdLst/>
              <a:ahLst/>
              <a:cxnLst/>
              <a:rect l="l" t="t" r="r" b="b"/>
              <a:pathLst>
                <a:path w="483235" h="90804">
                  <a:moveTo>
                    <a:pt x="480986" y="27876"/>
                  </a:moveTo>
                  <a:lnTo>
                    <a:pt x="469137" y="27876"/>
                  </a:lnTo>
                  <a:lnTo>
                    <a:pt x="471106" y="28613"/>
                  </a:lnTo>
                  <a:lnTo>
                    <a:pt x="473367" y="31610"/>
                  </a:lnTo>
                  <a:lnTo>
                    <a:pt x="473938" y="34251"/>
                  </a:lnTo>
                  <a:lnTo>
                    <a:pt x="473938" y="40449"/>
                  </a:lnTo>
                  <a:lnTo>
                    <a:pt x="461937" y="40449"/>
                  </a:lnTo>
                  <a:lnTo>
                    <a:pt x="456488" y="41884"/>
                  </a:lnTo>
                  <a:lnTo>
                    <a:pt x="449224" y="47586"/>
                  </a:lnTo>
                  <a:lnTo>
                    <a:pt x="447395" y="51828"/>
                  </a:lnTo>
                  <a:lnTo>
                    <a:pt x="447395" y="61899"/>
                  </a:lnTo>
                  <a:lnTo>
                    <a:pt x="448729" y="65506"/>
                  </a:lnTo>
                  <a:lnTo>
                    <a:pt x="453948" y="71069"/>
                  </a:lnTo>
                  <a:lnTo>
                    <a:pt x="457326" y="72466"/>
                  </a:lnTo>
                  <a:lnTo>
                    <a:pt x="463880" y="72466"/>
                  </a:lnTo>
                  <a:lnTo>
                    <a:pt x="466178" y="71856"/>
                  </a:lnTo>
                  <a:lnTo>
                    <a:pt x="470585" y="69557"/>
                  </a:lnTo>
                  <a:lnTo>
                    <a:pt x="472490" y="67932"/>
                  </a:lnTo>
                  <a:lnTo>
                    <a:pt x="474116" y="65824"/>
                  </a:lnTo>
                  <a:lnTo>
                    <a:pt x="482409" y="65824"/>
                  </a:lnTo>
                  <a:lnTo>
                    <a:pt x="482398" y="65074"/>
                  </a:lnTo>
                  <a:lnTo>
                    <a:pt x="461238" y="65074"/>
                  </a:lnTo>
                  <a:lnTo>
                    <a:pt x="459409" y="64249"/>
                  </a:lnTo>
                  <a:lnTo>
                    <a:pt x="457949" y="62649"/>
                  </a:lnTo>
                  <a:lnTo>
                    <a:pt x="456501" y="61010"/>
                  </a:lnTo>
                  <a:lnTo>
                    <a:pt x="455777" y="59029"/>
                  </a:lnTo>
                  <a:lnTo>
                    <a:pt x="455777" y="52857"/>
                  </a:lnTo>
                  <a:lnTo>
                    <a:pt x="457111" y="50203"/>
                  </a:lnTo>
                  <a:lnTo>
                    <a:pt x="462381" y="47078"/>
                  </a:lnTo>
                  <a:lnTo>
                    <a:pt x="467105" y="46304"/>
                  </a:lnTo>
                  <a:lnTo>
                    <a:pt x="482218" y="46304"/>
                  </a:lnTo>
                  <a:lnTo>
                    <a:pt x="482161" y="31013"/>
                  </a:lnTo>
                  <a:lnTo>
                    <a:pt x="480986" y="27876"/>
                  </a:lnTo>
                  <a:close/>
                </a:path>
                <a:path w="483235" h="90804">
                  <a:moveTo>
                    <a:pt x="482409" y="65824"/>
                  </a:moveTo>
                  <a:lnTo>
                    <a:pt x="474116" y="65824"/>
                  </a:lnTo>
                  <a:lnTo>
                    <a:pt x="474700" y="71983"/>
                  </a:lnTo>
                  <a:lnTo>
                    <a:pt x="483069" y="71983"/>
                  </a:lnTo>
                  <a:lnTo>
                    <a:pt x="482625" y="69151"/>
                  </a:lnTo>
                  <a:lnTo>
                    <a:pt x="482495" y="67932"/>
                  </a:lnTo>
                  <a:lnTo>
                    <a:pt x="482409" y="65824"/>
                  </a:lnTo>
                  <a:close/>
                </a:path>
                <a:path w="483235" h="90804">
                  <a:moveTo>
                    <a:pt x="482218" y="46304"/>
                  </a:moveTo>
                  <a:lnTo>
                    <a:pt x="473938" y="46304"/>
                  </a:lnTo>
                  <a:lnTo>
                    <a:pt x="473938" y="54902"/>
                  </a:lnTo>
                  <a:lnTo>
                    <a:pt x="472998" y="58597"/>
                  </a:lnTo>
                  <a:lnTo>
                    <a:pt x="469290" y="63766"/>
                  </a:lnTo>
                  <a:lnTo>
                    <a:pt x="466750" y="65074"/>
                  </a:lnTo>
                  <a:lnTo>
                    <a:pt x="482398" y="65074"/>
                  </a:lnTo>
                  <a:lnTo>
                    <a:pt x="482291" y="61899"/>
                  </a:lnTo>
                  <a:lnTo>
                    <a:pt x="482218" y="46304"/>
                  </a:lnTo>
                  <a:close/>
                </a:path>
                <a:path w="483235" h="90804">
                  <a:moveTo>
                    <a:pt x="471373" y="21831"/>
                  </a:moveTo>
                  <a:lnTo>
                    <a:pt x="460070" y="21831"/>
                  </a:lnTo>
                  <a:lnTo>
                    <a:pt x="455752" y="22936"/>
                  </a:lnTo>
                  <a:lnTo>
                    <a:pt x="449821" y="27381"/>
                  </a:lnTo>
                  <a:lnTo>
                    <a:pt x="448360" y="30594"/>
                  </a:lnTo>
                  <a:lnTo>
                    <a:pt x="448360" y="35763"/>
                  </a:lnTo>
                  <a:lnTo>
                    <a:pt x="457377" y="35763"/>
                  </a:lnTo>
                  <a:lnTo>
                    <a:pt x="457377" y="32854"/>
                  </a:lnTo>
                  <a:lnTo>
                    <a:pt x="458114" y="31013"/>
                  </a:lnTo>
                  <a:lnTo>
                    <a:pt x="461111" y="28511"/>
                  </a:lnTo>
                  <a:lnTo>
                    <a:pt x="463372" y="27876"/>
                  </a:lnTo>
                  <a:lnTo>
                    <a:pt x="480986" y="27876"/>
                  </a:lnTo>
                  <a:lnTo>
                    <a:pt x="480872" y="27571"/>
                  </a:lnTo>
                  <a:lnTo>
                    <a:pt x="475513" y="22974"/>
                  </a:lnTo>
                  <a:lnTo>
                    <a:pt x="471373" y="21831"/>
                  </a:lnTo>
                  <a:close/>
                </a:path>
                <a:path w="483235" h="90804">
                  <a:moveTo>
                    <a:pt x="411581" y="23012"/>
                  </a:moveTo>
                  <a:lnTo>
                    <a:pt x="402958" y="23012"/>
                  </a:lnTo>
                  <a:lnTo>
                    <a:pt x="403222" y="24180"/>
                  </a:lnTo>
                  <a:lnTo>
                    <a:pt x="403351" y="25184"/>
                  </a:lnTo>
                  <a:lnTo>
                    <a:pt x="403390" y="90512"/>
                  </a:lnTo>
                  <a:lnTo>
                    <a:pt x="411784" y="90512"/>
                  </a:lnTo>
                  <a:lnTo>
                    <a:pt x="411784" y="66408"/>
                  </a:lnTo>
                  <a:lnTo>
                    <a:pt x="435838" y="66408"/>
                  </a:lnTo>
                  <a:lnTo>
                    <a:pt x="436060" y="66039"/>
                  </a:lnTo>
                  <a:lnTo>
                    <a:pt x="418363" y="66039"/>
                  </a:lnTo>
                  <a:lnTo>
                    <a:pt x="415823" y="64554"/>
                  </a:lnTo>
                  <a:lnTo>
                    <a:pt x="412580" y="58572"/>
                  </a:lnTo>
                  <a:lnTo>
                    <a:pt x="411784" y="53987"/>
                  </a:lnTo>
                  <a:lnTo>
                    <a:pt x="411877" y="40068"/>
                  </a:lnTo>
                  <a:lnTo>
                    <a:pt x="412521" y="35674"/>
                  </a:lnTo>
                  <a:lnTo>
                    <a:pt x="415569" y="29514"/>
                  </a:lnTo>
                  <a:lnTo>
                    <a:pt x="417944" y="27978"/>
                  </a:lnTo>
                  <a:lnTo>
                    <a:pt x="435799" y="27978"/>
                  </a:lnTo>
                  <a:lnTo>
                    <a:pt x="435603" y="27673"/>
                  </a:lnTo>
                  <a:lnTo>
                    <a:pt x="412064" y="27673"/>
                  </a:lnTo>
                  <a:lnTo>
                    <a:pt x="411581" y="23012"/>
                  </a:lnTo>
                  <a:close/>
                </a:path>
                <a:path w="483235" h="90804">
                  <a:moveTo>
                    <a:pt x="435838" y="66408"/>
                  </a:moveTo>
                  <a:lnTo>
                    <a:pt x="411784" y="66408"/>
                  </a:lnTo>
                  <a:lnTo>
                    <a:pt x="413169" y="68618"/>
                  </a:lnTo>
                  <a:lnTo>
                    <a:pt x="414845" y="70307"/>
                  </a:lnTo>
                  <a:lnTo>
                    <a:pt x="416801" y="71475"/>
                  </a:lnTo>
                  <a:lnTo>
                    <a:pt x="418744" y="72593"/>
                  </a:lnTo>
                  <a:lnTo>
                    <a:pt x="420979" y="73164"/>
                  </a:lnTo>
                  <a:lnTo>
                    <a:pt x="429031" y="73164"/>
                  </a:lnTo>
                  <a:lnTo>
                    <a:pt x="433057" y="71018"/>
                  </a:lnTo>
                  <a:lnTo>
                    <a:pt x="435838" y="66408"/>
                  </a:lnTo>
                  <a:close/>
                </a:path>
                <a:path w="483235" h="90804">
                  <a:moveTo>
                    <a:pt x="435799" y="27978"/>
                  </a:moveTo>
                  <a:lnTo>
                    <a:pt x="424764" y="27978"/>
                  </a:lnTo>
                  <a:lnTo>
                    <a:pt x="427266" y="29387"/>
                  </a:lnTo>
                  <a:lnTo>
                    <a:pt x="430174" y="35039"/>
                  </a:lnTo>
                  <a:lnTo>
                    <a:pt x="430885" y="40068"/>
                  </a:lnTo>
                  <a:lnTo>
                    <a:pt x="430859" y="53987"/>
                  </a:lnTo>
                  <a:lnTo>
                    <a:pt x="430161" y="58597"/>
                  </a:lnTo>
                  <a:lnTo>
                    <a:pt x="427266" y="64528"/>
                  </a:lnTo>
                  <a:lnTo>
                    <a:pt x="424980" y="66039"/>
                  </a:lnTo>
                  <a:lnTo>
                    <a:pt x="436060" y="66039"/>
                  </a:lnTo>
                  <a:lnTo>
                    <a:pt x="438251" y="62407"/>
                  </a:lnTo>
                  <a:lnTo>
                    <a:pt x="439546" y="55791"/>
                  </a:lnTo>
                  <a:lnTo>
                    <a:pt x="439546" y="38125"/>
                  </a:lnTo>
                  <a:lnTo>
                    <a:pt x="438251" y="31788"/>
                  </a:lnTo>
                  <a:lnTo>
                    <a:pt x="435799" y="27978"/>
                  </a:lnTo>
                  <a:close/>
                </a:path>
                <a:path w="483235" h="90804">
                  <a:moveTo>
                    <a:pt x="429056" y="21716"/>
                  </a:moveTo>
                  <a:lnTo>
                    <a:pt x="422376" y="21716"/>
                  </a:lnTo>
                  <a:lnTo>
                    <a:pt x="421246" y="21856"/>
                  </a:lnTo>
                  <a:lnTo>
                    <a:pt x="412064" y="27673"/>
                  </a:lnTo>
                  <a:lnTo>
                    <a:pt x="435603" y="27673"/>
                  </a:lnTo>
                  <a:lnTo>
                    <a:pt x="433069" y="23736"/>
                  </a:lnTo>
                  <a:lnTo>
                    <a:pt x="429056" y="21716"/>
                  </a:lnTo>
                  <a:close/>
                </a:path>
                <a:path w="483235" h="90804">
                  <a:moveTo>
                    <a:pt x="381850" y="21920"/>
                  </a:moveTo>
                  <a:lnTo>
                    <a:pt x="369023" y="21920"/>
                  </a:lnTo>
                  <a:lnTo>
                    <a:pt x="364362" y="23926"/>
                  </a:lnTo>
                  <a:lnTo>
                    <a:pt x="358451" y="31991"/>
                  </a:lnTo>
                  <a:lnTo>
                    <a:pt x="356984" y="38442"/>
                  </a:lnTo>
                  <a:lnTo>
                    <a:pt x="356998" y="56514"/>
                  </a:lnTo>
                  <a:lnTo>
                    <a:pt x="358444" y="63004"/>
                  </a:lnTo>
                  <a:lnTo>
                    <a:pt x="364261" y="71132"/>
                  </a:lnTo>
                  <a:lnTo>
                    <a:pt x="368947" y="73164"/>
                  </a:lnTo>
                  <a:lnTo>
                    <a:pt x="381825" y="73164"/>
                  </a:lnTo>
                  <a:lnTo>
                    <a:pt x="386495" y="71132"/>
                  </a:lnTo>
                  <a:lnTo>
                    <a:pt x="390143" y="66039"/>
                  </a:lnTo>
                  <a:lnTo>
                    <a:pt x="371881" y="66039"/>
                  </a:lnTo>
                  <a:lnTo>
                    <a:pt x="369379" y="64604"/>
                  </a:lnTo>
                  <a:lnTo>
                    <a:pt x="367830" y="61772"/>
                  </a:lnTo>
                  <a:lnTo>
                    <a:pt x="366306" y="58915"/>
                  </a:lnTo>
                  <a:lnTo>
                    <a:pt x="365554" y="54228"/>
                  </a:lnTo>
                  <a:lnTo>
                    <a:pt x="365548" y="40906"/>
                  </a:lnTo>
                  <a:lnTo>
                    <a:pt x="366331" y="36207"/>
                  </a:lnTo>
                  <a:lnTo>
                    <a:pt x="369430" y="30492"/>
                  </a:lnTo>
                  <a:lnTo>
                    <a:pt x="371944" y="29057"/>
                  </a:lnTo>
                  <a:lnTo>
                    <a:pt x="390192" y="29057"/>
                  </a:lnTo>
                  <a:lnTo>
                    <a:pt x="386524" y="23926"/>
                  </a:lnTo>
                  <a:lnTo>
                    <a:pt x="381850" y="21920"/>
                  </a:lnTo>
                  <a:close/>
                </a:path>
                <a:path w="483235" h="90804">
                  <a:moveTo>
                    <a:pt x="390192" y="29057"/>
                  </a:moveTo>
                  <a:lnTo>
                    <a:pt x="378904" y="29057"/>
                  </a:lnTo>
                  <a:lnTo>
                    <a:pt x="381425" y="30492"/>
                  </a:lnTo>
                  <a:lnTo>
                    <a:pt x="384428" y="36131"/>
                  </a:lnTo>
                  <a:lnTo>
                    <a:pt x="385178" y="40906"/>
                  </a:lnTo>
                  <a:lnTo>
                    <a:pt x="385178" y="54228"/>
                  </a:lnTo>
                  <a:lnTo>
                    <a:pt x="384428" y="58978"/>
                  </a:lnTo>
                  <a:lnTo>
                    <a:pt x="381419" y="64604"/>
                  </a:lnTo>
                  <a:lnTo>
                    <a:pt x="378904" y="66039"/>
                  </a:lnTo>
                  <a:lnTo>
                    <a:pt x="390143" y="66039"/>
                  </a:lnTo>
                  <a:lnTo>
                    <a:pt x="392290" y="63042"/>
                  </a:lnTo>
                  <a:lnTo>
                    <a:pt x="393738" y="56514"/>
                  </a:lnTo>
                  <a:lnTo>
                    <a:pt x="393723" y="38442"/>
                  </a:lnTo>
                  <a:lnTo>
                    <a:pt x="392272" y="31965"/>
                  </a:lnTo>
                  <a:lnTo>
                    <a:pt x="390192" y="29057"/>
                  </a:lnTo>
                  <a:close/>
                </a:path>
                <a:path w="483235" h="90804">
                  <a:moveTo>
                    <a:pt x="337642" y="22910"/>
                  </a:moveTo>
                  <a:lnTo>
                    <a:pt x="329260" y="22910"/>
                  </a:lnTo>
                  <a:lnTo>
                    <a:pt x="329539" y="25577"/>
                  </a:lnTo>
                  <a:lnTo>
                    <a:pt x="329966" y="29349"/>
                  </a:lnTo>
                  <a:lnTo>
                    <a:pt x="330060" y="71983"/>
                  </a:lnTo>
                  <a:lnTo>
                    <a:pt x="338454" y="71983"/>
                  </a:lnTo>
                  <a:lnTo>
                    <a:pt x="338454" y="37972"/>
                  </a:lnTo>
                  <a:lnTo>
                    <a:pt x="339356" y="34912"/>
                  </a:lnTo>
                  <a:lnTo>
                    <a:pt x="342988" y="31229"/>
                  </a:lnTo>
                  <a:lnTo>
                    <a:pt x="345986" y="30302"/>
                  </a:lnTo>
                  <a:lnTo>
                    <a:pt x="352297" y="30302"/>
                  </a:lnTo>
                  <a:lnTo>
                    <a:pt x="352297" y="29349"/>
                  </a:lnTo>
                  <a:lnTo>
                    <a:pt x="338454" y="29349"/>
                  </a:lnTo>
                  <a:lnTo>
                    <a:pt x="337642" y="22910"/>
                  </a:lnTo>
                  <a:close/>
                </a:path>
                <a:path w="483235" h="90804">
                  <a:moveTo>
                    <a:pt x="352297" y="30302"/>
                  </a:moveTo>
                  <a:lnTo>
                    <a:pt x="351167" y="30302"/>
                  </a:lnTo>
                  <a:lnTo>
                    <a:pt x="352297" y="30340"/>
                  </a:lnTo>
                  <a:close/>
                </a:path>
                <a:path w="483235" h="90804">
                  <a:moveTo>
                    <a:pt x="352297" y="21716"/>
                  </a:moveTo>
                  <a:lnTo>
                    <a:pt x="347624" y="21716"/>
                  </a:lnTo>
                  <a:lnTo>
                    <a:pt x="345020" y="22390"/>
                  </a:lnTo>
                  <a:lnTo>
                    <a:pt x="340804" y="25057"/>
                  </a:lnTo>
                  <a:lnTo>
                    <a:pt x="339318" y="26936"/>
                  </a:lnTo>
                  <a:lnTo>
                    <a:pt x="338454" y="29349"/>
                  </a:lnTo>
                  <a:lnTo>
                    <a:pt x="352297" y="29349"/>
                  </a:lnTo>
                  <a:lnTo>
                    <a:pt x="352297" y="21716"/>
                  </a:lnTo>
                  <a:close/>
                </a:path>
                <a:path w="483235" h="90804">
                  <a:moveTo>
                    <a:pt x="292988" y="23012"/>
                  </a:moveTo>
                  <a:lnTo>
                    <a:pt x="284479" y="23012"/>
                  </a:lnTo>
                  <a:lnTo>
                    <a:pt x="284569" y="64249"/>
                  </a:lnTo>
                  <a:lnTo>
                    <a:pt x="285673" y="67221"/>
                  </a:lnTo>
                  <a:lnTo>
                    <a:pt x="288023" y="69583"/>
                  </a:lnTo>
                  <a:lnTo>
                    <a:pt x="290372" y="71983"/>
                  </a:lnTo>
                  <a:lnTo>
                    <a:pt x="293573" y="73164"/>
                  </a:lnTo>
                  <a:lnTo>
                    <a:pt x="300329" y="73164"/>
                  </a:lnTo>
                  <a:lnTo>
                    <a:pt x="302742" y="72593"/>
                  </a:lnTo>
                  <a:lnTo>
                    <a:pt x="306971" y="70357"/>
                  </a:lnTo>
                  <a:lnTo>
                    <a:pt x="308902" y="68592"/>
                  </a:lnTo>
                  <a:lnTo>
                    <a:pt x="310324" y="66611"/>
                  </a:lnTo>
                  <a:lnTo>
                    <a:pt x="298107" y="66611"/>
                  </a:lnTo>
                  <a:lnTo>
                    <a:pt x="296024" y="65709"/>
                  </a:lnTo>
                  <a:lnTo>
                    <a:pt x="293598" y="62191"/>
                  </a:lnTo>
                  <a:lnTo>
                    <a:pt x="292988" y="58940"/>
                  </a:lnTo>
                  <a:lnTo>
                    <a:pt x="292988" y="23012"/>
                  </a:lnTo>
                  <a:close/>
                </a:path>
                <a:path w="483235" h="90804">
                  <a:moveTo>
                    <a:pt x="319097" y="66205"/>
                  </a:moveTo>
                  <a:lnTo>
                    <a:pt x="310616" y="66205"/>
                  </a:lnTo>
                  <a:lnTo>
                    <a:pt x="311061" y="71983"/>
                  </a:lnTo>
                  <a:lnTo>
                    <a:pt x="319481" y="71983"/>
                  </a:lnTo>
                  <a:lnTo>
                    <a:pt x="319235" y="68592"/>
                  </a:lnTo>
                  <a:lnTo>
                    <a:pt x="319097" y="66205"/>
                  </a:lnTo>
                  <a:close/>
                </a:path>
                <a:path w="483235" h="90804">
                  <a:moveTo>
                    <a:pt x="318998" y="23012"/>
                  </a:moveTo>
                  <a:lnTo>
                    <a:pt x="310616" y="23012"/>
                  </a:lnTo>
                  <a:lnTo>
                    <a:pt x="310616" y="56654"/>
                  </a:lnTo>
                  <a:lnTo>
                    <a:pt x="309854" y="60515"/>
                  </a:lnTo>
                  <a:lnTo>
                    <a:pt x="306768" y="65366"/>
                  </a:lnTo>
                  <a:lnTo>
                    <a:pt x="304368" y="66611"/>
                  </a:lnTo>
                  <a:lnTo>
                    <a:pt x="310324" y="66611"/>
                  </a:lnTo>
                  <a:lnTo>
                    <a:pt x="310616" y="66205"/>
                  </a:lnTo>
                  <a:lnTo>
                    <a:pt x="319097" y="66205"/>
                  </a:lnTo>
                  <a:lnTo>
                    <a:pt x="318998" y="23012"/>
                  </a:lnTo>
                  <a:close/>
                </a:path>
                <a:path w="483235" h="90804">
                  <a:moveTo>
                    <a:pt x="275716" y="1727"/>
                  </a:moveTo>
                  <a:lnTo>
                    <a:pt x="240614" y="1727"/>
                  </a:lnTo>
                  <a:lnTo>
                    <a:pt x="240614" y="71983"/>
                  </a:lnTo>
                  <a:lnTo>
                    <a:pt x="275716" y="71983"/>
                  </a:lnTo>
                  <a:lnTo>
                    <a:pt x="275716" y="64249"/>
                  </a:lnTo>
                  <a:lnTo>
                    <a:pt x="249897" y="64249"/>
                  </a:lnTo>
                  <a:lnTo>
                    <a:pt x="249897" y="39865"/>
                  </a:lnTo>
                  <a:lnTo>
                    <a:pt x="274954" y="39865"/>
                  </a:lnTo>
                  <a:lnTo>
                    <a:pt x="274954" y="31965"/>
                  </a:lnTo>
                  <a:lnTo>
                    <a:pt x="249897" y="31965"/>
                  </a:lnTo>
                  <a:lnTo>
                    <a:pt x="249897" y="9461"/>
                  </a:lnTo>
                  <a:lnTo>
                    <a:pt x="275716" y="9461"/>
                  </a:lnTo>
                  <a:lnTo>
                    <a:pt x="275716" y="1727"/>
                  </a:lnTo>
                  <a:close/>
                </a:path>
                <a:path w="483235" h="90804">
                  <a:moveTo>
                    <a:pt x="204141" y="27876"/>
                  </a:moveTo>
                  <a:lnTo>
                    <a:pt x="192290" y="27876"/>
                  </a:lnTo>
                  <a:lnTo>
                    <a:pt x="194259" y="28613"/>
                  </a:lnTo>
                  <a:lnTo>
                    <a:pt x="196532" y="31610"/>
                  </a:lnTo>
                  <a:lnTo>
                    <a:pt x="197091" y="34251"/>
                  </a:lnTo>
                  <a:lnTo>
                    <a:pt x="197091" y="40449"/>
                  </a:lnTo>
                  <a:lnTo>
                    <a:pt x="185089" y="40449"/>
                  </a:lnTo>
                  <a:lnTo>
                    <a:pt x="179666" y="41884"/>
                  </a:lnTo>
                  <a:lnTo>
                    <a:pt x="172377" y="47586"/>
                  </a:lnTo>
                  <a:lnTo>
                    <a:pt x="170573" y="51828"/>
                  </a:lnTo>
                  <a:lnTo>
                    <a:pt x="170573" y="61899"/>
                  </a:lnTo>
                  <a:lnTo>
                    <a:pt x="171869" y="65506"/>
                  </a:lnTo>
                  <a:lnTo>
                    <a:pt x="177126" y="71069"/>
                  </a:lnTo>
                  <a:lnTo>
                    <a:pt x="180479" y="72466"/>
                  </a:lnTo>
                  <a:lnTo>
                    <a:pt x="187032" y="72466"/>
                  </a:lnTo>
                  <a:lnTo>
                    <a:pt x="189344" y="71856"/>
                  </a:lnTo>
                  <a:lnTo>
                    <a:pt x="193738" y="69557"/>
                  </a:lnTo>
                  <a:lnTo>
                    <a:pt x="195668" y="67932"/>
                  </a:lnTo>
                  <a:lnTo>
                    <a:pt x="197294" y="65824"/>
                  </a:lnTo>
                  <a:lnTo>
                    <a:pt x="205562" y="65824"/>
                  </a:lnTo>
                  <a:lnTo>
                    <a:pt x="205550" y="65074"/>
                  </a:lnTo>
                  <a:lnTo>
                    <a:pt x="184416" y="65074"/>
                  </a:lnTo>
                  <a:lnTo>
                    <a:pt x="182562" y="64249"/>
                  </a:lnTo>
                  <a:lnTo>
                    <a:pt x="179666" y="61010"/>
                  </a:lnTo>
                  <a:lnTo>
                    <a:pt x="178955" y="59029"/>
                  </a:lnTo>
                  <a:lnTo>
                    <a:pt x="178955" y="52857"/>
                  </a:lnTo>
                  <a:lnTo>
                    <a:pt x="180263" y="50203"/>
                  </a:lnTo>
                  <a:lnTo>
                    <a:pt x="182918" y="48653"/>
                  </a:lnTo>
                  <a:lnTo>
                    <a:pt x="185534" y="47078"/>
                  </a:lnTo>
                  <a:lnTo>
                    <a:pt x="190258" y="46304"/>
                  </a:lnTo>
                  <a:lnTo>
                    <a:pt x="205397" y="46304"/>
                  </a:lnTo>
                  <a:lnTo>
                    <a:pt x="205338" y="31013"/>
                  </a:lnTo>
                  <a:lnTo>
                    <a:pt x="204141" y="27876"/>
                  </a:lnTo>
                  <a:close/>
                </a:path>
                <a:path w="483235" h="90804">
                  <a:moveTo>
                    <a:pt x="205562" y="65824"/>
                  </a:moveTo>
                  <a:lnTo>
                    <a:pt x="197294" y="65824"/>
                  </a:lnTo>
                  <a:lnTo>
                    <a:pt x="197853" y="71983"/>
                  </a:lnTo>
                  <a:lnTo>
                    <a:pt x="206235" y="71983"/>
                  </a:lnTo>
                  <a:lnTo>
                    <a:pt x="205955" y="70230"/>
                  </a:lnTo>
                  <a:lnTo>
                    <a:pt x="205654" y="67932"/>
                  </a:lnTo>
                  <a:lnTo>
                    <a:pt x="205562" y="65824"/>
                  </a:lnTo>
                  <a:close/>
                </a:path>
                <a:path w="483235" h="90804">
                  <a:moveTo>
                    <a:pt x="205397" y="46304"/>
                  </a:moveTo>
                  <a:lnTo>
                    <a:pt x="197091" y="46304"/>
                  </a:lnTo>
                  <a:lnTo>
                    <a:pt x="197091" y="54902"/>
                  </a:lnTo>
                  <a:lnTo>
                    <a:pt x="196189" y="58597"/>
                  </a:lnTo>
                  <a:lnTo>
                    <a:pt x="192443" y="63766"/>
                  </a:lnTo>
                  <a:lnTo>
                    <a:pt x="189903" y="65074"/>
                  </a:lnTo>
                  <a:lnTo>
                    <a:pt x="205550" y="65074"/>
                  </a:lnTo>
                  <a:lnTo>
                    <a:pt x="205434" y="61010"/>
                  </a:lnTo>
                  <a:lnTo>
                    <a:pt x="205397" y="46304"/>
                  </a:lnTo>
                  <a:close/>
                </a:path>
                <a:path w="483235" h="90804">
                  <a:moveTo>
                    <a:pt x="194525" y="21831"/>
                  </a:moveTo>
                  <a:lnTo>
                    <a:pt x="183222" y="21831"/>
                  </a:lnTo>
                  <a:lnTo>
                    <a:pt x="178892" y="22936"/>
                  </a:lnTo>
                  <a:lnTo>
                    <a:pt x="172999" y="27381"/>
                  </a:lnTo>
                  <a:lnTo>
                    <a:pt x="171538" y="30594"/>
                  </a:lnTo>
                  <a:lnTo>
                    <a:pt x="171538" y="35763"/>
                  </a:lnTo>
                  <a:lnTo>
                    <a:pt x="180517" y="35763"/>
                  </a:lnTo>
                  <a:lnTo>
                    <a:pt x="180517" y="32854"/>
                  </a:lnTo>
                  <a:lnTo>
                    <a:pt x="181292" y="31013"/>
                  </a:lnTo>
                  <a:lnTo>
                    <a:pt x="184276" y="28511"/>
                  </a:lnTo>
                  <a:lnTo>
                    <a:pt x="186524" y="27876"/>
                  </a:lnTo>
                  <a:lnTo>
                    <a:pt x="204141" y="27876"/>
                  </a:lnTo>
                  <a:lnTo>
                    <a:pt x="204025" y="27571"/>
                  </a:lnTo>
                  <a:lnTo>
                    <a:pt x="198666" y="22974"/>
                  </a:lnTo>
                  <a:lnTo>
                    <a:pt x="194525" y="21831"/>
                  </a:lnTo>
                  <a:close/>
                </a:path>
                <a:path w="483235" h="90804">
                  <a:moveTo>
                    <a:pt x="135293" y="23012"/>
                  </a:moveTo>
                  <a:lnTo>
                    <a:pt x="126809" y="23012"/>
                  </a:lnTo>
                  <a:lnTo>
                    <a:pt x="126969" y="24561"/>
                  </a:lnTo>
                  <a:lnTo>
                    <a:pt x="127101" y="26161"/>
                  </a:lnTo>
                  <a:lnTo>
                    <a:pt x="127146" y="27736"/>
                  </a:lnTo>
                  <a:lnTo>
                    <a:pt x="127266" y="71983"/>
                  </a:lnTo>
                  <a:lnTo>
                    <a:pt x="135648" y="71983"/>
                  </a:lnTo>
                  <a:lnTo>
                    <a:pt x="135648" y="38315"/>
                  </a:lnTo>
                  <a:lnTo>
                    <a:pt x="136436" y="34404"/>
                  </a:lnTo>
                  <a:lnTo>
                    <a:pt x="139458" y="29502"/>
                  </a:lnTo>
                  <a:lnTo>
                    <a:pt x="141051" y="28689"/>
                  </a:lnTo>
                  <a:lnTo>
                    <a:pt x="135648" y="28689"/>
                  </a:lnTo>
                  <a:lnTo>
                    <a:pt x="135293" y="23012"/>
                  </a:lnTo>
                  <a:close/>
                </a:path>
                <a:path w="483235" h="90804">
                  <a:moveTo>
                    <a:pt x="160809" y="28257"/>
                  </a:moveTo>
                  <a:lnTo>
                    <a:pt x="148183" y="28257"/>
                  </a:lnTo>
                  <a:lnTo>
                    <a:pt x="150266" y="29146"/>
                  </a:lnTo>
                  <a:lnTo>
                    <a:pt x="152717" y="32702"/>
                  </a:lnTo>
                  <a:lnTo>
                    <a:pt x="153327" y="35966"/>
                  </a:lnTo>
                  <a:lnTo>
                    <a:pt x="153327" y="71983"/>
                  </a:lnTo>
                  <a:lnTo>
                    <a:pt x="161810" y="71983"/>
                  </a:lnTo>
                  <a:lnTo>
                    <a:pt x="161730" y="30746"/>
                  </a:lnTo>
                  <a:lnTo>
                    <a:pt x="160809" y="28257"/>
                  </a:lnTo>
                  <a:close/>
                </a:path>
                <a:path w="483235" h="90804">
                  <a:moveTo>
                    <a:pt x="152692" y="21831"/>
                  </a:moveTo>
                  <a:lnTo>
                    <a:pt x="145910" y="21831"/>
                  </a:lnTo>
                  <a:lnTo>
                    <a:pt x="143497" y="22377"/>
                  </a:lnTo>
                  <a:lnTo>
                    <a:pt x="139280" y="24561"/>
                  </a:lnTo>
                  <a:lnTo>
                    <a:pt x="137375" y="26288"/>
                  </a:lnTo>
                  <a:lnTo>
                    <a:pt x="135648" y="28689"/>
                  </a:lnTo>
                  <a:lnTo>
                    <a:pt x="141051" y="28689"/>
                  </a:lnTo>
                  <a:lnTo>
                    <a:pt x="141897" y="28257"/>
                  </a:lnTo>
                  <a:lnTo>
                    <a:pt x="160809" y="28257"/>
                  </a:lnTo>
                  <a:lnTo>
                    <a:pt x="160616" y="27736"/>
                  </a:lnTo>
                  <a:lnTo>
                    <a:pt x="155867" y="23012"/>
                  </a:lnTo>
                  <a:lnTo>
                    <a:pt x="152692" y="21831"/>
                  </a:lnTo>
                  <a:close/>
                </a:path>
                <a:path w="483235" h="90804">
                  <a:moveTo>
                    <a:pt x="96951" y="0"/>
                  </a:moveTo>
                  <a:lnTo>
                    <a:pt x="91185" y="0"/>
                  </a:lnTo>
                  <a:lnTo>
                    <a:pt x="100583" y="16586"/>
                  </a:lnTo>
                  <a:lnTo>
                    <a:pt x="109905" y="16586"/>
                  </a:lnTo>
                  <a:lnTo>
                    <a:pt x="113156" y="10833"/>
                  </a:lnTo>
                  <a:lnTo>
                    <a:pt x="105232" y="10833"/>
                  </a:lnTo>
                  <a:lnTo>
                    <a:pt x="96951" y="0"/>
                  </a:lnTo>
                  <a:close/>
                </a:path>
                <a:path w="483235" h="90804">
                  <a:moveTo>
                    <a:pt x="119278" y="0"/>
                  </a:moveTo>
                  <a:lnTo>
                    <a:pt x="113423" y="0"/>
                  </a:lnTo>
                  <a:lnTo>
                    <a:pt x="105232" y="10833"/>
                  </a:lnTo>
                  <a:lnTo>
                    <a:pt x="113156" y="10833"/>
                  </a:lnTo>
                  <a:lnTo>
                    <a:pt x="119278" y="0"/>
                  </a:lnTo>
                  <a:close/>
                </a:path>
                <a:path w="483235" h="90804">
                  <a:moveTo>
                    <a:pt x="120764" y="23012"/>
                  </a:moveTo>
                  <a:lnTo>
                    <a:pt x="91084" y="23012"/>
                  </a:lnTo>
                  <a:lnTo>
                    <a:pt x="91084" y="29349"/>
                  </a:lnTo>
                  <a:lnTo>
                    <a:pt x="111264" y="29349"/>
                  </a:lnTo>
                  <a:lnTo>
                    <a:pt x="89839" y="64173"/>
                  </a:lnTo>
                  <a:lnTo>
                    <a:pt x="89839" y="71983"/>
                  </a:lnTo>
                  <a:lnTo>
                    <a:pt x="120764" y="71983"/>
                  </a:lnTo>
                  <a:lnTo>
                    <a:pt x="120764" y="65481"/>
                  </a:lnTo>
                  <a:lnTo>
                    <a:pt x="98424" y="65481"/>
                  </a:lnTo>
                  <a:lnTo>
                    <a:pt x="120764" y="29349"/>
                  </a:lnTo>
                  <a:lnTo>
                    <a:pt x="120764" y="23012"/>
                  </a:lnTo>
                  <a:close/>
                </a:path>
                <a:path w="483235" h="90804">
                  <a:moveTo>
                    <a:pt x="57061" y="23012"/>
                  </a:moveTo>
                  <a:lnTo>
                    <a:pt x="48564" y="23012"/>
                  </a:lnTo>
                  <a:lnTo>
                    <a:pt x="48652" y="64249"/>
                  </a:lnTo>
                  <a:lnTo>
                    <a:pt x="49733" y="67221"/>
                  </a:lnTo>
                  <a:lnTo>
                    <a:pt x="54457" y="71983"/>
                  </a:lnTo>
                  <a:lnTo>
                    <a:pt x="57645" y="73164"/>
                  </a:lnTo>
                  <a:lnTo>
                    <a:pt x="64388" y="73164"/>
                  </a:lnTo>
                  <a:lnTo>
                    <a:pt x="66789" y="72593"/>
                  </a:lnTo>
                  <a:lnTo>
                    <a:pt x="71043" y="70357"/>
                  </a:lnTo>
                  <a:lnTo>
                    <a:pt x="72974" y="68592"/>
                  </a:lnTo>
                  <a:lnTo>
                    <a:pt x="74407" y="66611"/>
                  </a:lnTo>
                  <a:lnTo>
                    <a:pt x="62179" y="66611"/>
                  </a:lnTo>
                  <a:lnTo>
                    <a:pt x="60096" y="65709"/>
                  </a:lnTo>
                  <a:lnTo>
                    <a:pt x="57683" y="62191"/>
                  </a:lnTo>
                  <a:lnTo>
                    <a:pt x="57061" y="58940"/>
                  </a:lnTo>
                  <a:lnTo>
                    <a:pt x="57061" y="23012"/>
                  </a:lnTo>
                  <a:close/>
                </a:path>
                <a:path w="483235" h="90804">
                  <a:moveTo>
                    <a:pt x="83167" y="66205"/>
                  </a:moveTo>
                  <a:lnTo>
                    <a:pt x="74701" y="66205"/>
                  </a:lnTo>
                  <a:lnTo>
                    <a:pt x="75107" y="71983"/>
                  </a:lnTo>
                  <a:lnTo>
                    <a:pt x="83553" y="71983"/>
                  </a:lnTo>
                  <a:lnTo>
                    <a:pt x="83297" y="68592"/>
                  </a:lnTo>
                  <a:lnTo>
                    <a:pt x="83167" y="66205"/>
                  </a:lnTo>
                  <a:close/>
                </a:path>
                <a:path w="483235" h="90804">
                  <a:moveTo>
                    <a:pt x="83083" y="23012"/>
                  </a:moveTo>
                  <a:lnTo>
                    <a:pt x="74701" y="23012"/>
                  </a:lnTo>
                  <a:lnTo>
                    <a:pt x="74701" y="56654"/>
                  </a:lnTo>
                  <a:lnTo>
                    <a:pt x="73926" y="60515"/>
                  </a:lnTo>
                  <a:lnTo>
                    <a:pt x="70840" y="65366"/>
                  </a:lnTo>
                  <a:lnTo>
                    <a:pt x="68414" y="66611"/>
                  </a:lnTo>
                  <a:lnTo>
                    <a:pt x="74407" y="66611"/>
                  </a:lnTo>
                  <a:lnTo>
                    <a:pt x="74701" y="66205"/>
                  </a:lnTo>
                  <a:lnTo>
                    <a:pt x="83167" y="66205"/>
                  </a:lnTo>
                  <a:lnTo>
                    <a:pt x="83083" y="23012"/>
                  </a:lnTo>
                  <a:close/>
                </a:path>
                <a:path w="483235" h="90804">
                  <a:moveTo>
                    <a:pt x="9639" y="49936"/>
                  </a:moveTo>
                  <a:lnTo>
                    <a:pt x="0" y="49936"/>
                  </a:lnTo>
                  <a:lnTo>
                    <a:pt x="0" y="59791"/>
                  </a:lnTo>
                  <a:lnTo>
                    <a:pt x="1485" y="64973"/>
                  </a:lnTo>
                  <a:lnTo>
                    <a:pt x="7404" y="71526"/>
                  </a:lnTo>
                  <a:lnTo>
                    <a:pt x="12064" y="73164"/>
                  </a:lnTo>
                  <a:lnTo>
                    <a:pt x="22224" y="73164"/>
                  </a:lnTo>
                  <a:lnTo>
                    <a:pt x="25425" y="72593"/>
                  </a:lnTo>
                  <a:lnTo>
                    <a:pt x="30670" y="70357"/>
                  </a:lnTo>
                  <a:lnTo>
                    <a:pt x="32740" y="68681"/>
                  </a:lnTo>
                  <a:lnTo>
                    <a:pt x="35043" y="65163"/>
                  </a:lnTo>
                  <a:lnTo>
                    <a:pt x="15316" y="65163"/>
                  </a:lnTo>
                  <a:lnTo>
                    <a:pt x="13131" y="64173"/>
                  </a:lnTo>
                  <a:lnTo>
                    <a:pt x="10337" y="60236"/>
                  </a:lnTo>
                  <a:lnTo>
                    <a:pt x="9639" y="57162"/>
                  </a:lnTo>
                  <a:lnTo>
                    <a:pt x="9639" y="49936"/>
                  </a:lnTo>
                  <a:close/>
                </a:path>
                <a:path w="483235" h="90804">
                  <a:moveTo>
                    <a:pt x="37376" y="1727"/>
                  </a:moveTo>
                  <a:lnTo>
                    <a:pt x="28193" y="1727"/>
                  </a:lnTo>
                  <a:lnTo>
                    <a:pt x="28193" y="53619"/>
                  </a:lnTo>
                  <a:lnTo>
                    <a:pt x="27444" y="59207"/>
                  </a:lnTo>
                  <a:lnTo>
                    <a:pt x="24510" y="63969"/>
                  </a:lnTo>
                  <a:lnTo>
                    <a:pt x="21945" y="65163"/>
                  </a:lnTo>
                  <a:lnTo>
                    <a:pt x="35043" y="65163"/>
                  </a:lnTo>
                  <a:lnTo>
                    <a:pt x="35356" y="64693"/>
                  </a:lnTo>
                  <a:lnTo>
                    <a:pt x="36169" y="62725"/>
                  </a:lnTo>
                  <a:lnTo>
                    <a:pt x="37122" y="58356"/>
                  </a:lnTo>
                  <a:lnTo>
                    <a:pt x="37376" y="55029"/>
                  </a:lnTo>
                  <a:lnTo>
                    <a:pt x="37376" y="1727"/>
                  </a:lnTo>
                  <a:close/>
                </a:path>
              </a:pathLst>
            </a:custGeom>
            <a:solidFill>
              <a:srgbClr val="1111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id="{48082718-C218-4C67-A78B-51D8AA9A199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8358" y="5672353"/>
              <a:ext cx="2973680" cy="2978158"/>
            </a:xfrm>
            <a:prstGeom prst="rect">
              <a:avLst/>
            </a:prstGeom>
          </p:spPr>
        </p:pic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7A3869BE-01E5-48E7-9231-CD9821CB7081}"/>
                </a:ext>
              </a:extLst>
            </p:cNvPr>
            <p:cNvSpPr/>
            <p:nvPr/>
          </p:nvSpPr>
          <p:spPr>
            <a:xfrm>
              <a:off x="3689083" y="5674372"/>
              <a:ext cx="2971165" cy="3234055"/>
            </a:xfrm>
            <a:custGeom>
              <a:avLst/>
              <a:gdLst/>
              <a:ahLst/>
              <a:cxnLst/>
              <a:rect l="l" t="t" r="r" b="b"/>
              <a:pathLst>
                <a:path w="2971165" h="3234054">
                  <a:moveTo>
                    <a:pt x="0" y="3233915"/>
                  </a:moveTo>
                  <a:lnTo>
                    <a:pt x="2970923" y="3233915"/>
                  </a:lnTo>
                  <a:lnTo>
                    <a:pt x="2970923" y="0"/>
                  </a:lnTo>
                  <a:lnTo>
                    <a:pt x="0" y="0"/>
                  </a:lnTo>
                  <a:lnTo>
                    <a:pt x="0" y="3233915"/>
                  </a:lnTo>
                  <a:close/>
                </a:path>
              </a:pathLst>
            </a:custGeom>
            <a:ln w="3809">
              <a:solidFill>
                <a:srgbClr val="97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8530C81E-D8C2-4158-9814-E72CF1C50DAA}"/>
              </a:ext>
            </a:extLst>
          </p:cNvPr>
          <p:cNvSpPr txBox="1"/>
          <p:nvPr/>
        </p:nvSpPr>
        <p:spPr>
          <a:xfrm>
            <a:off x="1492468" y="2669628"/>
            <a:ext cx="448791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države Južne Europe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Sredozemlje ili Mediteran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položaj Sredozemlja</a:t>
            </a:r>
          </a:p>
        </p:txBody>
      </p:sp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3506"/>
            <a:ext cx="10515600" cy="1276065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latin typeface="+mn-lt"/>
              </a:rPr>
              <a:t>Sredozemni (mediteranski)- kulturno civilizacijski krug</a:t>
            </a:r>
            <a:endParaRPr lang="x-none" dirty="0">
              <a:latin typeface="+mn-lt"/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225" y="2864255"/>
            <a:ext cx="5211341" cy="3918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200" dirty="0"/>
              <a:t>Glavna obilježja:</a:t>
            </a:r>
          </a:p>
          <a:p>
            <a:r>
              <a:rPr lang="hr-HR" sz="2200" dirty="0"/>
              <a:t>sličnosti u povijesnom razvoju, kulturnim i društveno- gospodarskim značajkama prostora</a:t>
            </a:r>
          </a:p>
          <a:p>
            <a:r>
              <a:rPr lang="hr-HR" sz="2200" dirty="0"/>
              <a:t>utjecaj brojnih civilizacija i država</a:t>
            </a:r>
          </a:p>
          <a:p>
            <a:r>
              <a:rPr lang="hr-HR" sz="2200" dirty="0"/>
              <a:t>Antička Grčka, Rimsko Carstvo, Arapi</a:t>
            </a:r>
          </a:p>
          <a:p>
            <a:pPr marL="0" indent="0">
              <a:buNone/>
            </a:pPr>
            <a:endParaRPr lang="hr-HR" dirty="0"/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1028" name="Picture 4" descr="Athena, Acropolis, Ancient, Plate, Greece, Milestone">
            <a:extLst>
              <a:ext uri="{FF2B5EF4-FFF2-40B4-BE49-F238E27FC236}">
                <a16:creationId xmlns:a16="http://schemas.microsoft.com/office/drawing/2014/main" id="{CB743F1C-D024-4862-9A68-18F3803D9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37" y="3122103"/>
            <a:ext cx="4601740" cy="306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rum Romanum, Rome, Italy, Ruins, Landmarks, Historic">
            <a:extLst>
              <a:ext uri="{FF2B5EF4-FFF2-40B4-BE49-F238E27FC236}">
                <a16:creationId xmlns:a16="http://schemas.microsoft.com/office/drawing/2014/main" id="{2B1CBE16-D76F-4D6B-91D5-4DF8D52739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37" y="2738625"/>
            <a:ext cx="5299237" cy="397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D969C6D-D775-4D6B-9260-AA784F8F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823" y="1491661"/>
            <a:ext cx="5634584" cy="537811"/>
          </a:xfrm>
        </p:spPr>
        <p:txBody>
          <a:bodyPr>
            <a:normAutofit fontScale="90000"/>
          </a:bodyPr>
          <a:lstStyle/>
          <a:p>
            <a:r>
              <a:rPr lang="hr-HR" sz="4900">
                <a:latin typeface="+mn-lt"/>
              </a:rPr>
              <a:t>Gradovi i način života</a:t>
            </a:r>
            <a:br>
              <a:rPr lang="hr-HR" sz="4900">
                <a:latin typeface="+mn-lt"/>
              </a:rPr>
            </a:br>
            <a:br>
              <a:rPr lang="hr-HR"/>
            </a:b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A42C56-15D8-45F9-8B6C-CC445018E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1680" y="2381572"/>
            <a:ext cx="5846048" cy="389736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prostor najstarijih gradova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obilježja su: uske ulice, zgrade na više katova, upotreba kamena….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ulice su građene od središnjeg trga prema rubovima grada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mnogobrojne kulturno- povijesne znamenitosti unutar gradova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veliki dio stanovništva živi od turizma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zbog klime i vrućina način života je specifičan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predvečer i noću su gradovi prepuni ljudi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2050" name="Picture 2" descr="Colosseum, Italy, Rome, Colloseum">
            <a:extLst>
              <a:ext uri="{FF2B5EF4-FFF2-40B4-BE49-F238E27FC236}">
                <a16:creationId xmlns:a16="http://schemas.microsoft.com/office/drawing/2014/main" id="{CA164072-22C3-4DDA-A471-07AE39A682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92" y="2482413"/>
            <a:ext cx="5846048" cy="38973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3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3580BCC-29C1-4A23-A8D8-F4888488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050" y="1284051"/>
            <a:ext cx="8994576" cy="1177047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Velike razlike u gustoći naseljenosti</a:t>
            </a:r>
          </a:p>
        </p:txBody>
      </p:sp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67C84252-0EB7-4AEE-9134-A05AC92A5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94" y="1987847"/>
            <a:ext cx="4948324" cy="4818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zervirano mjesto teksta 4">
            <a:extLst>
              <a:ext uri="{FF2B5EF4-FFF2-40B4-BE49-F238E27FC236}">
                <a16:creationId xmlns:a16="http://schemas.microsoft.com/office/drawing/2014/main" id="{9C8C69B5-793A-44AB-927F-BC99F054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91504" y="2308896"/>
            <a:ext cx="6327227" cy="3829455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/>
              <a:t>najgušće su naseljene male države-                  Vatikan, San Marino, Malta</a:t>
            </a:r>
          </a:p>
          <a:p>
            <a:pPr algn="ctr">
              <a:lnSpc>
                <a:spcPct val="150000"/>
              </a:lnSpc>
            </a:pPr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Promotri priloženu kartu. Postoje li razlike u gustoći naseljenosti unutar pojedinih država?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/>
              <a:t>najgušće su naseljene nizine uz rijeke i obalne ravnice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200" dirty="0"/>
              <a:t>od većih država najgušće je naseljena Italija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792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2BE63E41-C7EA-46D9-AD85-C6F064E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837" y="1342417"/>
            <a:ext cx="10280157" cy="1206230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Prirodno i prostorno kretanje stanovništva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C16833C-4097-45A2-99B3-454697D18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555" y="2130694"/>
            <a:ext cx="6767293" cy="43573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velike razlike u prirodnom kretanju stanovništva</a:t>
            </a:r>
          </a:p>
          <a:p>
            <a:pPr algn="ctr"/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Promotri statistički prilog na kraju udžbenika i analiziraj stope rodnosti, smrtnosti i prirodne promjene država Južne Europe.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do velikih geografskih otkrića prevladavalo je doseljavanje a nakon otkrića odseljavanje stanovništva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prvo su se većinom iseljavali Portugalci i Španjolci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nakon njih Talijani i Grci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danas prevladava doseljavanje iz Afrike i Azije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dio stanovništva se doseljava i iz siromašnijih država Srednje i Jugoistočne Europe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3074" name="Picture 2" descr="Boat, Water, Refugee, Escape, Asylum">
            <a:extLst>
              <a:ext uri="{FF2B5EF4-FFF2-40B4-BE49-F238E27FC236}">
                <a16:creationId xmlns:a16="http://schemas.microsoft.com/office/drawing/2014/main" id="{5813E833-F33C-490B-9E00-91F067317C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95" y="2690104"/>
            <a:ext cx="4857750" cy="3238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43A060C8-FE05-4992-A826-F13A8FF3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07787"/>
            <a:ext cx="5256212" cy="1070043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Jezici, vjera i pismo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8944EB3-4E61-42CA-9C96-83B11EAF2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228" y="2577830"/>
            <a:ext cx="5256212" cy="37419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prevladavaju romanski jezici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grčki i albanski pripadaju posebnoj skupini indoeuropskih jezika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malteški i baskijski  ne pripadaju ostalim skupinama jezika</a:t>
            </a:r>
          </a:p>
          <a:p>
            <a:pPr algn="ctr"/>
            <a:r>
              <a:rPr lang="hr-HR" sz="2400" b="1" dirty="0">
                <a:solidFill>
                  <a:schemeClr val="accent2">
                    <a:lumMod val="75000"/>
                  </a:schemeClr>
                </a:solidFill>
              </a:rPr>
              <a:t>Na stranici 125. u udžbeniku pročitaj zanimljivost o malteškom jeziku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4098" name="Picture 2" descr="Panoramic, Bilbao, Guggenheim, Sky">
            <a:extLst>
              <a:ext uri="{FF2B5EF4-FFF2-40B4-BE49-F238E27FC236}">
                <a16:creationId xmlns:a16="http://schemas.microsoft.com/office/drawing/2014/main" id="{2DAD10A3-A64E-4DBA-A56D-245E31DF4A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60" y="2276488"/>
            <a:ext cx="5612859" cy="374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0A8C7DE4-033D-479C-AEFA-E0C5CCF01299}"/>
              </a:ext>
            </a:extLst>
          </p:cNvPr>
          <p:cNvSpPr txBox="1"/>
          <p:nvPr/>
        </p:nvSpPr>
        <p:spPr>
          <a:xfrm>
            <a:off x="7828478" y="6018394"/>
            <a:ext cx="3221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Bilbao- najveći baskijski grad</a:t>
            </a:r>
          </a:p>
        </p:txBody>
      </p:sp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2BFD266-19D2-490C-AF89-7E898AC5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763" y="1378304"/>
            <a:ext cx="3932237" cy="1031132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Vjera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D44A9A3-457F-467D-976B-20157D5F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422187"/>
            <a:ext cx="4645083" cy="384891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najraširenija religija je kršćanstvo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Albaniji- većina stanovništva islamske vjeroispovijesti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Grčka- oko 90% stanovništva sljedbenici Grčke pravoslavne crkve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5122" name="Picture 2" descr="Santorini, Oia, Church, Greece, Travel">
            <a:extLst>
              <a:ext uri="{FF2B5EF4-FFF2-40B4-BE49-F238E27FC236}">
                <a16:creationId xmlns:a16="http://schemas.microsoft.com/office/drawing/2014/main" id="{7EDC4D07-A57D-4266-B129-9BE8BD9047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08" y="1893870"/>
            <a:ext cx="5495475" cy="36636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A9EDF20-796B-4DCF-9CA9-273EF35DAC80}"/>
              </a:ext>
            </a:extLst>
          </p:cNvPr>
          <p:cNvSpPr txBox="1"/>
          <p:nvPr/>
        </p:nvSpPr>
        <p:spPr>
          <a:xfrm>
            <a:off x="6620290" y="5557520"/>
            <a:ext cx="4645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Grčka pravoslavna crkva na otoku Santorini</a:t>
            </a:r>
          </a:p>
        </p:txBody>
      </p:sp>
    </p:spTree>
    <p:extLst>
      <p:ext uri="{BB962C8B-B14F-4D97-AF65-F5344CB8AC3E}">
        <p14:creationId xmlns:p14="http://schemas.microsoft.com/office/powerpoint/2010/main" val="20026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27748</TotalTime>
  <Words>601</Words>
  <Application>Microsoft Office PowerPoint</Application>
  <PresentationFormat>Široki zaslon</PresentationFormat>
  <Paragraphs>92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Calibri Light</vt:lpstr>
      <vt:lpstr>Arial</vt:lpstr>
      <vt:lpstr>Calibri</vt:lpstr>
      <vt:lpstr>Office Theme</vt:lpstr>
      <vt:lpstr> Život na europskom Sredozemlju</vt:lpstr>
      <vt:lpstr>Nakon današnjeg sata moći ćete…</vt:lpstr>
      <vt:lpstr>Prisjetimo se:  </vt:lpstr>
      <vt:lpstr>Sredozemni (mediteranski)- kulturno civilizacijski krug</vt:lpstr>
      <vt:lpstr>Gradovi i način života  </vt:lpstr>
      <vt:lpstr>Velike razlike u gustoći naseljenosti</vt:lpstr>
      <vt:lpstr>Prirodno i prostorno kretanje stanovništva</vt:lpstr>
      <vt:lpstr>Jezici, vjera i pismo</vt:lpstr>
      <vt:lpstr>Vjera</vt:lpstr>
      <vt:lpstr>Gospodarstvo</vt:lpstr>
      <vt:lpstr>Poljoprivreda</vt:lpstr>
      <vt:lpstr>Ribarstvo</vt:lpstr>
      <vt:lpstr>Industrija </vt:lpstr>
      <vt:lpstr>Pomorstvo</vt:lpstr>
      <vt:lpstr>Turizam</vt:lpstr>
      <vt:lpstr>Ponavljanje</vt:lpstr>
      <vt:lpstr>Izradio: Damir Vinković, prof.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91</cp:revision>
  <dcterms:created xsi:type="dcterms:W3CDTF">2021-01-04T08:54:24Z</dcterms:created>
  <dcterms:modified xsi:type="dcterms:W3CDTF">2021-08-13T09:09:38Z</dcterms:modified>
</cp:coreProperties>
</file>